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1" r:id="rId3"/>
    <p:sldId id="297" r:id="rId4"/>
    <p:sldId id="304" r:id="rId5"/>
    <p:sldId id="312" r:id="rId6"/>
    <p:sldId id="301" r:id="rId7"/>
    <p:sldId id="303" r:id="rId8"/>
    <p:sldId id="305" r:id="rId9"/>
    <p:sldId id="302" r:id="rId10"/>
    <p:sldId id="294" r:id="rId11"/>
    <p:sldId id="308" r:id="rId12"/>
    <p:sldId id="309" r:id="rId13"/>
    <p:sldId id="310" r:id="rId14"/>
    <p:sldId id="311" r:id="rId15"/>
    <p:sldId id="307" r:id="rId16"/>
    <p:sldId id="30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80002B"/>
    <a:srgbClr val="FFA500"/>
    <a:srgbClr val="FFD800"/>
    <a:srgbClr val="FF0000"/>
    <a:srgbClr val="FF9900"/>
    <a:srgbClr val="BFBFBF"/>
    <a:srgbClr val="0014D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5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102954-3465-4109-A978-D62834FF1E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D573E-5283-44BA-8DA1-CBD4C533F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45FB-9674-4A63-81AD-23A21F11B73A}" type="datetimeFigureOut">
              <a:rPr lang="de-LU" smtClean="0"/>
              <a:t>19.02.2024</a:t>
            </a:fld>
            <a:endParaRPr lang="de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DE34D-568A-4A6D-AFCE-E5B73E7CB5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71914-B8B5-4871-9768-899E8DC067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3106C-E254-4881-A550-DE13524A1CFC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560520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E99E00F-172D-4EC0-927D-C3CE85E9C49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579D372-B463-4EA5-BFDC-C34D878AC8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50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693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090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92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699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872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966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84F8BF3-485F-4BB7-B61A-B511064DBB5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71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624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391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52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3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062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860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5"/>
          <a:stretch/>
        </p:blipFill>
        <p:spPr>
          <a:xfrm>
            <a:off x="6804360" y="116640"/>
            <a:ext cx="2165400" cy="53568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eteolux.lu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uFFQVoh254?si=L6L-f0lAcLCVhRhS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124080" y="6356520"/>
            <a:ext cx="2866015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Calibri"/>
                <a:ea typeface="DejaVu Sans"/>
              </a:rPr>
              <a:t>Luca Mathias - MET Forecaster </a:t>
            </a:r>
            <a:r>
              <a:rPr lang="en-US" sz="1200" b="0" strike="noStrike" spc="-1" dirty="0" err="1">
                <a:solidFill>
                  <a:srgbClr val="8B8B8B"/>
                </a:solidFill>
                <a:latin typeface="Calibri"/>
                <a:ea typeface="DejaVu Sans"/>
              </a:rPr>
              <a:t>MeteoLux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643351" y="1174882"/>
            <a:ext cx="7827471" cy="4603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H" sz="4400" b="1" spc="-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Gewittermonitoring</a:t>
            </a:r>
            <a:endParaRPr lang="fr-CH" sz="4400" b="1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CH" sz="4400" b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3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4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9FE30-A613-4C2D-A174-3F25948A430F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B2942FB7-F53A-412E-BCC0-0FED5E2F5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E1305-D0A3-44C6-8F2C-F2D25359B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3" y="2164918"/>
            <a:ext cx="6897053" cy="386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E41B0-C73C-426B-9840-66D4BE0B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7" y="1685584"/>
            <a:ext cx="8358166" cy="47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Monitoring/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Nowcasting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7DDB7-159E-48E4-BDA5-D0EF3B6FB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532" y="2309718"/>
            <a:ext cx="6912616" cy="3924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4EA6A-0F02-4FEC-80AA-AE201334970E}"/>
              </a:ext>
            </a:extLst>
          </p:cNvPr>
          <p:cNvSpPr txBox="1"/>
          <p:nvPr/>
        </p:nvSpPr>
        <p:spPr>
          <a:xfrm>
            <a:off x="2650921" y="1728132"/>
            <a:ext cx="38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Niederschlagsradar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57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Monitoring/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Nowcasting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945442A-2CBD-4AB6-904E-81FF9AD32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9" y="1881990"/>
            <a:ext cx="4934641" cy="44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Monitoring/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Nowcasting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4D06E-7BF8-47F9-9ECB-0D99B3744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33" y="2801916"/>
            <a:ext cx="3506522" cy="2682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47B0D-6959-49E3-A0B9-B7782C6C7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255" y="2613371"/>
            <a:ext cx="5494745" cy="3059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272603-9345-4329-A0FC-493BB5D78E8C}"/>
              </a:ext>
            </a:extLst>
          </p:cNvPr>
          <p:cNvSpPr txBox="1"/>
          <p:nvPr/>
        </p:nvSpPr>
        <p:spPr>
          <a:xfrm>
            <a:off x="-1391" y="2604966"/>
            <a:ext cx="212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MDF (Magnetic Direction Finding)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EC7B7-90F9-4360-9EFD-C25802CA29ED}"/>
              </a:ext>
            </a:extLst>
          </p:cNvPr>
          <p:cNvSpPr txBox="1"/>
          <p:nvPr/>
        </p:nvSpPr>
        <p:spPr>
          <a:xfrm>
            <a:off x="6015600" y="2743466"/>
            <a:ext cx="38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TOA (Time Of Arrival)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C1D1D-0E39-4A09-9EA2-DDE9F59835AF}"/>
              </a:ext>
            </a:extLst>
          </p:cNvPr>
          <p:cNvSpPr txBox="1"/>
          <p:nvPr/>
        </p:nvSpPr>
        <p:spPr>
          <a:xfrm>
            <a:off x="2650921" y="1728132"/>
            <a:ext cx="387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Blitzdetektion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3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Monitoring/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Nowcasting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EE9BD-00DA-49D1-B785-9E5CB91CC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6151"/>
            <a:ext cx="9144000" cy="38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47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FeWIS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(DWD)</a:t>
            </a:r>
          </a:p>
          <a:p>
            <a:pPr marL="3240" algn="ctr">
              <a:buClr>
                <a:srgbClr val="000000"/>
              </a:buClr>
            </a:pP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D80C3-5480-401E-9A70-B9B5E77EE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908"/>
            <a:ext cx="9147036" cy="44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fr-CH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MeteoLux-Dienstleistungen</a:t>
            </a: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240" algn="ctr">
              <a:buClr>
                <a:srgbClr val="000000"/>
              </a:buClr>
            </a:pPr>
            <a:endParaRPr lang="fr-CH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F3055-CF40-4313-A505-9A03F466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728" y="1551963"/>
            <a:ext cx="1941704" cy="46768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B42E39-CC64-4DE1-A429-E449B1707E5D}"/>
              </a:ext>
            </a:extLst>
          </p:cNvPr>
          <p:cNvSpPr/>
          <p:nvPr/>
        </p:nvSpPr>
        <p:spPr>
          <a:xfrm>
            <a:off x="523568" y="1744910"/>
            <a:ext cx="61551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</a:rPr>
              <a:t>Allgemeiner Wetterbericht 7 Uhr &amp; 14 Uhr (via Email oder auf der Webseite </a:t>
            </a:r>
            <a:r>
              <a:rPr lang="de-DE" dirty="0">
                <a:latin typeface="Calibri" panose="020F0502020204030204" pitchFamily="34" charset="0"/>
                <a:hlinkClick r:id="rId5"/>
              </a:rPr>
              <a:t>www.meteolux.lu</a:t>
            </a:r>
            <a:r>
              <a:rPr lang="de-DE" dirty="0">
                <a:latin typeface="Calibri" panose="020F0502020204030204" pitchFamily="34" charset="0"/>
              </a:rPr>
              <a:t>)</a:t>
            </a:r>
          </a:p>
          <a:p>
            <a:endParaRPr lang="de-DE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</a:rPr>
              <a:t>App (Niederschlagsradar, Radarvorhersage, Push-Meldungen für Warnungen, </a:t>
            </a:r>
            <a:r>
              <a:rPr lang="de-DE" dirty="0" err="1">
                <a:latin typeface="Calibri" panose="020F0502020204030204" pitchFamily="34" charset="0"/>
              </a:rPr>
              <a:t>etc</a:t>
            </a:r>
            <a:r>
              <a:rPr lang="de-DE" dirty="0">
                <a:latin typeface="Calibri" panose="020F0502020204030204" pitchFamily="34" charset="0"/>
              </a:rPr>
              <a:t>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</a:rPr>
              <a:t>Wetterberatung </a:t>
            </a:r>
            <a:r>
              <a:rPr lang="de-DE" b="1" dirty="0">
                <a:latin typeface="Calibri" panose="020F0502020204030204" pitchFamily="34" charset="0"/>
              </a:rPr>
              <a:t>24/7</a:t>
            </a:r>
            <a:r>
              <a:rPr lang="de-DE" dirty="0">
                <a:latin typeface="Calibri" panose="020F0502020204030204" pitchFamily="34" charset="0"/>
              </a:rPr>
              <a:t>: +352 4798 27011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3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478440" y="510480"/>
            <a:ext cx="82256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Contenu</a:t>
            </a:r>
            <a:endParaRPr lang="fr-CH" sz="2800" b="0" strike="noStrike" spc="-1" dirty="0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478440" y="1593000"/>
            <a:ext cx="8409960" cy="409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Gewitterentstehung</a:t>
            </a:r>
            <a:endParaRPr lang="fr-CH" sz="24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fr-CH" sz="24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>
                <a:solidFill>
                  <a:srgbClr val="000000"/>
                </a:solidFill>
                <a:latin typeface="Calibri"/>
                <a:ea typeface="DejaVu Sans"/>
              </a:rPr>
              <a:t>Monitoring/</a:t>
            </a:r>
            <a:r>
              <a:rPr lang="fr-CH" sz="2400" spc="-1" dirty="0" err="1">
                <a:solidFill>
                  <a:srgbClr val="000000"/>
                </a:solidFill>
                <a:latin typeface="Calibri"/>
                <a:ea typeface="DejaVu Sans"/>
              </a:rPr>
              <a:t>Nowcasting</a:t>
            </a:r>
            <a:endParaRPr lang="fr-CH" sz="24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FeWIS</a:t>
            </a:r>
            <a:r>
              <a:rPr lang="fr-CH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(DWD)</a:t>
            </a: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 err="1">
                <a:solidFill>
                  <a:srgbClr val="000000"/>
                </a:solidFill>
                <a:latin typeface="Calibri"/>
                <a:ea typeface="DejaVu Sans"/>
              </a:rPr>
              <a:t>MeteoLux-Dienstleistungen</a:t>
            </a:r>
            <a:endParaRPr lang="fr-CH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F2F74-54F1-440B-89A1-72FCEB0C05E9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FF9428AF-755E-44E8-B95A-4685504E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Gewitterentstehung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983741-8B8D-41C7-A3D3-4B1F9FC1D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31" y="1642680"/>
            <a:ext cx="3716055" cy="44378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F74A09-55BE-4833-B62F-D7F5C36423F3}"/>
              </a:ext>
            </a:extLst>
          </p:cNvPr>
          <p:cNvSpPr/>
          <p:nvPr/>
        </p:nvSpPr>
        <p:spPr>
          <a:xfrm>
            <a:off x="4513277" y="220736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Drei fundamentale Voraussetzungen sind für die </a:t>
            </a:r>
            <a:r>
              <a:rPr lang="en-US" dirty="0" err="1">
                <a:latin typeface="Calibri" panose="020F0502020204030204" pitchFamily="34" charset="0"/>
              </a:rPr>
              <a:t>Entwicklung</a:t>
            </a:r>
            <a:r>
              <a:rPr lang="en-US" dirty="0">
                <a:latin typeface="Calibri" panose="020F0502020204030204" pitchFamily="34" charset="0"/>
              </a:rPr>
              <a:t> von </a:t>
            </a:r>
            <a:r>
              <a:rPr lang="en-US" dirty="0" err="1">
                <a:latin typeface="Calibri" panose="020F0502020204030204" pitchFamily="34" charset="0"/>
              </a:rPr>
              <a:t>Gewittern</a:t>
            </a:r>
            <a:r>
              <a:rPr lang="en-US" dirty="0">
                <a:latin typeface="Calibri" panose="020F0502020204030204" pitchFamily="34" charset="0"/>
              </a:rPr>
              <a:t>:</a:t>
            </a:r>
          </a:p>
          <a:p>
            <a:r>
              <a:rPr lang="en-US" b="1" dirty="0" err="1">
                <a:latin typeface="Calibri-Bold"/>
              </a:rPr>
              <a:t>Feuchte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b="1" dirty="0" err="1">
                <a:latin typeface="Calibri-Bold"/>
              </a:rPr>
              <a:t>Labilität</a:t>
            </a:r>
            <a:r>
              <a:rPr lang="en-US" b="1" dirty="0">
                <a:latin typeface="Calibri-Bold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und </a:t>
            </a:r>
            <a:r>
              <a:rPr lang="en-US" b="1" dirty="0" err="1">
                <a:latin typeface="Calibri-Bold"/>
              </a:rPr>
              <a:t>Hebung</a:t>
            </a:r>
            <a:r>
              <a:rPr lang="en-US" b="1" dirty="0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dirty="0">
                <a:latin typeface="Calibri-Bold"/>
              </a:rPr>
              <a:t>Feuchte</a:t>
            </a:r>
            <a:r>
              <a:rPr lang="de-DE" dirty="0">
                <a:latin typeface="Calibri" panose="020F0502020204030204" pitchFamily="34" charset="0"/>
              </a:rPr>
              <a:t>: Hoher Wasserdampfgehalt in bodennahen Luftschichten</a:t>
            </a:r>
          </a:p>
          <a:p>
            <a:pPr marL="342900" indent="-342900">
              <a:buAutoNum type="arabicParenR"/>
            </a:pPr>
            <a:endParaRPr lang="de-DE" dirty="0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dirty="0">
                <a:latin typeface="Calibri-Bold"/>
              </a:rPr>
              <a:t>Labilität</a:t>
            </a:r>
            <a:r>
              <a:rPr lang="de-DE" dirty="0">
                <a:latin typeface="Calibri" panose="020F0502020204030204" pitchFamily="34" charset="0"/>
              </a:rPr>
              <a:t>: Steiles Temperaturgefälle mit der Höhe</a:t>
            </a:r>
          </a:p>
          <a:p>
            <a:pPr marL="342900" indent="-342900">
              <a:buAutoNum type="arabicParenR"/>
            </a:pPr>
            <a:endParaRPr lang="de-DE" dirty="0"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dirty="0">
                <a:latin typeface="Calibri" panose="020F0502020204030204" pitchFamily="34" charset="0"/>
              </a:rPr>
              <a:t>Hebung: Kaltfront, Orographie, Thermikblasen, Windkonvergenz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4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Gewitterentstehung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E6B3-BF24-4A79-9527-9B6C280C3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19"/>
          <a:stretch/>
        </p:blipFill>
        <p:spPr>
          <a:xfrm>
            <a:off x="507883" y="1902303"/>
            <a:ext cx="4083377" cy="1991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7F920-8F93-431B-92A2-BAE2F24DB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98" r="2196"/>
          <a:stretch/>
        </p:blipFill>
        <p:spPr>
          <a:xfrm>
            <a:off x="4697848" y="3061981"/>
            <a:ext cx="3938269" cy="26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Gewitterentstehung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615D1FCE-60C6-40AE-BF69-32765FFE73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8547" y="1508456"/>
            <a:ext cx="8213759" cy="46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F10CB-A862-43E4-87F7-E24D6C6C1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724" y="2136975"/>
            <a:ext cx="6100231" cy="41154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410E1-955B-4A59-BB83-0639D9DF7194}"/>
              </a:ext>
            </a:extLst>
          </p:cNvPr>
          <p:cNvSpPr/>
          <p:nvPr/>
        </p:nvSpPr>
        <p:spPr>
          <a:xfrm>
            <a:off x="478440" y="1642680"/>
            <a:ext cx="7780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Stark vereinfachte Darstellung der Ladungsverteilung in einer Gewitterwolke: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4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DEA00B-4164-4E1D-86F3-C2CAEC91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72" y="2321433"/>
            <a:ext cx="6512176" cy="3851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08E64F-95AD-4209-A3C6-2601C5D5FD7E}"/>
              </a:ext>
            </a:extLst>
          </p:cNvPr>
          <p:cNvSpPr/>
          <p:nvPr/>
        </p:nvSpPr>
        <p:spPr>
          <a:xfrm>
            <a:off x="478440" y="1808598"/>
            <a:ext cx="7873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Realitätsnähere Darstellung der Ladungsverteilung in einer Gewitterwolke: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9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6ED77-C068-4FFD-B32B-BC259DE8A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85" y="1558793"/>
            <a:ext cx="4704127" cy="47041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246EFC-42E0-466D-BB5F-E030C80CAB9B}"/>
              </a:ext>
            </a:extLst>
          </p:cNvPr>
          <p:cNvSpPr/>
          <p:nvPr/>
        </p:nvSpPr>
        <p:spPr>
          <a:xfrm>
            <a:off x="301088" y="2533234"/>
            <a:ext cx="38376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Es ist allgemein anerkannt, dass der sogenannte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Graupel-Eis Mechanismus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Ladungstrennung in einer Gewitterwolke hervorruft.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 Graupel schneller absinkt bzw. langsamer aufsteigt als Eiskristalle, kommt es zu Kollisionen der beiden Hydrometeore.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3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Gewittereigenschaften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290CC0-8A50-4300-B1E1-000AF7C9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75" y="2210796"/>
            <a:ext cx="7074129" cy="38601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FD23F3-AAC6-42F6-BF30-29CB3DC0BE8C}"/>
              </a:ext>
            </a:extLst>
          </p:cNvPr>
          <p:cNvSpPr/>
          <p:nvPr/>
        </p:nvSpPr>
        <p:spPr>
          <a:xfrm>
            <a:off x="682114" y="1642680"/>
            <a:ext cx="798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Blitze werden im Allgemeinen in Wolken- und Erdblitze unterteilt: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3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CrossBorderForecast - Copy</Template>
  <TotalTime>0</TotalTime>
  <Words>348</Words>
  <Application>Microsoft Office PowerPoint</Application>
  <PresentationFormat>On-screen Show (4:3)</PresentationFormat>
  <Paragraphs>96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Calibri-Bold</vt:lpstr>
      <vt:lpstr>DejaVu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Luca Mathias</dc:creator>
  <dc:description/>
  <cp:lastModifiedBy>Luca Mathias</cp:lastModifiedBy>
  <cp:revision>566</cp:revision>
  <dcterms:created xsi:type="dcterms:W3CDTF">2020-07-03T08:55:06Z</dcterms:created>
  <dcterms:modified xsi:type="dcterms:W3CDTF">2024-02-19T11:30:03Z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CTIE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39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39</vt:i4>
  </property>
</Properties>
</file>